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26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5" r:id="rId68"/>
    <p:sldId id="324" r:id="rId69"/>
    <p:sldId id="327" r:id="rId70"/>
    <p:sldId id="260" r:id="rId71"/>
    <p:sldId id="275" r:id="rId72"/>
    <p:sldId id="328" r:id="rId73"/>
    <p:sldId id="276" r:id="rId7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5"/>
    <p:restoredTop sz="94682"/>
  </p:normalViewPr>
  <p:slideViewPr>
    <p:cSldViewPr snapToGrid="0" snapToObjects="1">
      <p:cViewPr varScale="1">
        <p:scale>
          <a:sx n="103" d="100"/>
          <a:sy n="103" d="100"/>
        </p:scale>
        <p:origin x="168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presProps" Target="presProps.xml"/><Relationship Id="rId76" Type="http://schemas.openxmlformats.org/officeDocument/2006/relationships/viewProps" Target="viewProps.xml"/><Relationship Id="rId77" Type="http://schemas.openxmlformats.org/officeDocument/2006/relationships/theme" Target="theme/theme1.xml"/><Relationship Id="rId78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B23D-76C4-1746-8B31-AEFFA4C33859}" type="datetimeFigureOut">
              <a:rPr lang="en-US" smtClean="0"/>
              <a:t>4/10/16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30849-9046-7240-903C-368AEF394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126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B23D-76C4-1746-8B31-AEFFA4C33859}" type="datetimeFigureOut">
              <a:rPr lang="en-US" smtClean="0"/>
              <a:t>4/10/16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30849-9046-7240-903C-368AEF394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412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B23D-76C4-1746-8B31-AEFFA4C33859}" type="datetimeFigureOut">
              <a:rPr lang="en-US" smtClean="0"/>
              <a:t>4/10/16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30849-9046-7240-903C-368AEF394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31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B23D-76C4-1746-8B31-AEFFA4C33859}" type="datetimeFigureOut">
              <a:rPr lang="en-US" smtClean="0"/>
              <a:t>4/10/16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30849-9046-7240-903C-368AEF394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182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B23D-76C4-1746-8B31-AEFFA4C33859}" type="datetimeFigureOut">
              <a:rPr lang="en-US" smtClean="0"/>
              <a:t>4/10/16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30849-9046-7240-903C-368AEF394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184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B23D-76C4-1746-8B31-AEFFA4C33859}" type="datetimeFigureOut">
              <a:rPr lang="en-US" smtClean="0"/>
              <a:t>4/10/16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30849-9046-7240-903C-368AEF394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212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B23D-76C4-1746-8B31-AEFFA4C33859}" type="datetimeFigureOut">
              <a:rPr lang="en-US" smtClean="0"/>
              <a:t>4/10/16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30849-9046-7240-903C-368AEF394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458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B23D-76C4-1746-8B31-AEFFA4C33859}" type="datetimeFigureOut">
              <a:rPr lang="en-US" smtClean="0"/>
              <a:t>4/10/16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30849-9046-7240-903C-368AEF394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73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B23D-76C4-1746-8B31-AEFFA4C33859}" type="datetimeFigureOut">
              <a:rPr lang="en-US" smtClean="0"/>
              <a:t>4/10/16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30849-9046-7240-903C-368AEF394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327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B23D-76C4-1746-8B31-AEFFA4C33859}" type="datetimeFigureOut">
              <a:rPr lang="en-US" smtClean="0"/>
              <a:t>4/10/16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30849-9046-7240-903C-368AEF394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949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5B23D-76C4-1746-8B31-AEFFA4C33859}" type="datetimeFigureOut">
              <a:rPr lang="en-US" smtClean="0"/>
              <a:t>4/10/16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30849-9046-7240-903C-368AEF394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485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5B23D-76C4-1746-8B31-AEFFA4C33859}" type="datetimeFigureOut">
              <a:rPr lang="en-US" smtClean="0"/>
              <a:t>4/10/16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30849-9046-7240-903C-368AEF3945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193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77587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effectLst>
                  <a:outerShdw blurRad="38100" dist="63500" dir="6900000" algn="ctr" rotWithShape="0">
                    <a:schemeClr val="bg1"/>
                  </a:outerShdw>
                </a:effectLst>
              </a:rPr>
              <a:t>Visualizing Macro- and Microscopic Properties of Minerals Using Crystal Maker</a:t>
            </a:r>
            <a:endParaRPr lang="en-US" b="1" dirty="0">
              <a:effectLst>
                <a:outerShdw blurRad="38100" dist="63500" dir="6900000" algn="ctr" rotWithShape="0">
                  <a:schemeClr val="bg1"/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01036"/>
            <a:ext cx="9144000" cy="1198418"/>
          </a:xfrm>
        </p:spPr>
        <p:txBody>
          <a:bodyPr>
            <a:scene3d>
              <a:camera prst="orthographicFront">
                <a:rot lat="0" lon="21599956" rev="0"/>
              </a:camera>
              <a:lightRig rig="threePt" dir="t"/>
            </a:scene3d>
          </a:bodyPr>
          <a:lstStyle/>
          <a:p>
            <a:r>
              <a:rPr lang="en-US" b="1" dirty="0" smtClean="0">
                <a:effectLst>
                  <a:outerShdw blurRad="50800" dist="63500" dir="6900000" algn="ctr" rotWithShape="0">
                    <a:schemeClr val="bg1"/>
                  </a:outerShdw>
                </a:effectLst>
              </a:rPr>
              <a:t>Mark Williamson</a:t>
            </a:r>
            <a:endParaRPr lang="en-US" b="1" dirty="0">
              <a:effectLst>
                <a:outerShdw blurRad="50800" dist="63500" dir="6900000" algn="ctr" rotWithShape="0">
                  <a:schemeClr val="bg1"/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452" y="4658591"/>
            <a:ext cx="1933054" cy="16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893" y="4658591"/>
            <a:ext cx="808128" cy="16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2017" y="4658591"/>
            <a:ext cx="1661379" cy="17112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907" y="4658591"/>
            <a:ext cx="16002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37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799" cy="6858000"/>
          </a:xfrm>
        </p:spPr>
      </p:pic>
    </p:spTree>
    <p:extLst>
      <p:ext uri="{BB962C8B-B14F-4D97-AF65-F5344CB8AC3E}">
        <p14:creationId xmlns:p14="http://schemas.microsoft.com/office/powerpoint/2010/main" val="204439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2" y="1"/>
            <a:ext cx="10972796" cy="6857999"/>
          </a:xfrm>
        </p:spPr>
      </p:pic>
      <p:sp>
        <p:nvSpPr>
          <p:cNvPr id="5" name="TextBox 4"/>
          <p:cNvSpPr txBox="1"/>
          <p:nvPr/>
        </p:nvSpPr>
        <p:spPr>
          <a:xfrm>
            <a:off x="838200" y="1429078"/>
            <a:ext cx="3297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Ball and Stick Model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9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799" cy="6858000"/>
          </a:xfrm>
        </p:spPr>
      </p:pic>
    </p:spTree>
    <p:extLst>
      <p:ext uri="{BB962C8B-B14F-4D97-AF65-F5344CB8AC3E}">
        <p14:creationId xmlns:p14="http://schemas.microsoft.com/office/powerpoint/2010/main" val="118968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799" cy="6858000"/>
          </a:xfrm>
        </p:spPr>
      </p:pic>
    </p:spTree>
    <p:extLst>
      <p:ext uri="{BB962C8B-B14F-4D97-AF65-F5344CB8AC3E}">
        <p14:creationId xmlns:p14="http://schemas.microsoft.com/office/powerpoint/2010/main" val="151858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79" y="0"/>
            <a:ext cx="10972799" cy="6858000"/>
          </a:xfrm>
        </p:spPr>
      </p:pic>
    </p:spTree>
    <p:extLst>
      <p:ext uri="{BB962C8B-B14F-4D97-AF65-F5344CB8AC3E}">
        <p14:creationId xmlns:p14="http://schemas.microsoft.com/office/powerpoint/2010/main" val="41826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799" cy="6858000"/>
          </a:xfrm>
        </p:spPr>
      </p:pic>
    </p:spTree>
    <p:extLst>
      <p:ext uri="{BB962C8B-B14F-4D97-AF65-F5344CB8AC3E}">
        <p14:creationId xmlns:p14="http://schemas.microsoft.com/office/powerpoint/2010/main" val="191601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83" y="433"/>
            <a:ext cx="10990234" cy="6868897"/>
          </a:xfrm>
        </p:spPr>
      </p:pic>
    </p:spTree>
    <p:extLst>
      <p:ext uri="{BB962C8B-B14F-4D97-AF65-F5344CB8AC3E}">
        <p14:creationId xmlns:p14="http://schemas.microsoft.com/office/powerpoint/2010/main" val="15742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799" cy="6858000"/>
          </a:xfrm>
        </p:spPr>
      </p:pic>
    </p:spTree>
    <p:extLst>
      <p:ext uri="{BB962C8B-B14F-4D97-AF65-F5344CB8AC3E}">
        <p14:creationId xmlns:p14="http://schemas.microsoft.com/office/powerpoint/2010/main" val="174234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6379" cy="6860238"/>
          </a:xfrm>
        </p:spPr>
      </p:pic>
      <p:sp>
        <p:nvSpPr>
          <p:cNvPr id="5" name="TextBox 4"/>
          <p:cNvSpPr txBox="1"/>
          <p:nvPr/>
        </p:nvSpPr>
        <p:spPr>
          <a:xfrm>
            <a:off x="838200" y="1429078"/>
            <a:ext cx="2840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Polyhedral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</a:rPr>
              <a:t>Model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0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/>
          <a:lstStyle/>
          <a:p>
            <a:r>
              <a:rPr lang="en-US" b="1" dirty="0" smtClean="0"/>
              <a:t>We Can Show Other Concepts Too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>
            <a:outerShdw blurRad="50800" dist="50800" dir="5400000" algn="ctr" rotWithShape="0">
              <a:schemeClr val="bg1"/>
            </a:outerShdw>
          </a:effectLst>
        </p:spPr>
        <p:txBody>
          <a:bodyPr/>
          <a:lstStyle/>
          <a:p>
            <a:r>
              <a:rPr lang="en-US" b="1" dirty="0" smtClean="0"/>
              <a:t>Let’s look at the density of quartz along different axes of the unit cell.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20801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50800" dir="5400000" algn="ctr" rotWithShape="0">
              <a:schemeClr val="bg1"/>
            </a:outerShdw>
          </a:effectLst>
        </p:spPr>
        <p:txBody>
          <a:bodyPr/>
          <a:lstStyle/>
          <a:p>
            <a:r>
              <a:rPr lang="en-US" b="1" dirty="0" smtClean="0"/>
              <a:t>Introduction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659894" cy="4351338"/>
          </a:xfrm>
          <a:effectLst>
            <a:outerShdw blurRad="50800" dist="50800" dir="5400000" algn="ctr" rotWithShape="0">
              <a:schemeClr val="bg1"/>
            </a:outerShdw>
          </a:effectLst>
        </p:spPr>
        <p:txBody>
          <a:bodyPr/>
          <a:lstStyle/>
          <a:p>
            <a:r>
              <a:rPr lang="en-US" b="1" dirty="0" smtClean="0"/>
              <a:t>The general public is mostly unaware of the microscopic structure of the world around them.</a:t>
            </a:r>
          </a:p>
          <a:p>
            <a:r>
              <a:rPr lang="en-US" b="1" dirty="0"/>
              <a:t>M</a:t>
            </a:r>
            <a:r>
              <a:rPr lang="en-US" b="1" dirty="0" smtClean="0"/>
              <a:t>ost solid materials have crystalline structures.</a:t>
            </a:r>
          </a:p>
          <a:p>
            <a:r>
              <a:rPr lang="en-US" b="1" dirty="0" smtClean="0"/>
              <a:t>We want to allow the public the opportunity to visualize the microscopic world around them.</a:t>
            </a:r>
          </a:p>
          <a:p>
            <a:pPr lvl="1"/>
            <a:r>
              <a:rPr lang="en-US" b="1" dirty="0" smtClean="0"/>
              <a:t>Visualization is important for understanding structure, and structure is important for understanding materials.</a:t>
            </a:r>
          </a:p>
          <a:p>
            <a:r>
              <a:rPr lang="en-US" b="1" dirty="0" smtClean="0"/>
              <a:t>We want to allow audiences to become more familiar with a topic they might otherwise consider to be too difficult or “scary.”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6860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7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838200" y="1242662"/>
            <a:ext cx="24275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solidFill>
                  <a:schemeClr val="bg1"/>
                </a:solidFill>
              </a:rPr>
              <a:t>Looking </a:t>
            </a:r>
            <a:r>
              <a:rPr lang="en-US" sz="2800" b="1">
                <a:solidFill>
                  <a:schemeClr val="bg1"/>
                </a:solidFill>
              </a:rPr>
              <a:t>A</a:t>
            </a:r>
            <a:r>
              <a:rPr lang="en-US" sz="2800" b="1" smtClean="0">
                <a:solidFill>
                  <a:schemeClr val="bg1"/>
                </a:solidFill>
              </a:rPr>
              <a:t>long X-Axis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14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-34203"/>
            <a:ext cx="10972799" cy="6858000"/>
          </a:xfrm>
        </p:spPr>
      </p:pic>
    </p:spTree>
    <p:extLst>
      <p:ext uri="{BB962C8B-B14F-4D97-AF65-F5344CB8AC3E}">
        <p14:creationId xmlns:p14="http://schemas.microsoft.com/office/powerpoint/2010/main" val="214315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799" cy="6858000"/>
          </a:xfrm>
        </p:spPr>
      </p:pic>
    </p:spTree>
    <p:extLst>
      <p:ext uri="{BB962C8B-B14F-4D97-AF65-F5344CB8AC3E}">
        <p14:creationId xmlns:p14="http://schemas.microsoft.com/office/powerpoint/2010/main" val="136006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799" cy="6858000"/>
          </a:xfrm>
        </p:spPr>
      </p:pic>
    </p:spTree>
    <p:extLst>
      <p:ext uri="{BB962C8B-B14F-4D97-AF65-F5344CB8AC3E}">
        <p14:creationId xmlns:p14="http://schemas.microsoft.com/office/powerpoint/2010/main" val="100256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80" y="0"/>
            <a:ext cx="10924640" cy="6827900"/>
          </a:xfrm>
        </p:spPr>
      </p:pic>
    </p:spTree>
    <p:extLst>
      <p:ext uri="{BB962C8B-B14F-4D97-AF65-F5344CB8AC3E}">
        <p14:creationId xmlns:p14="http://schemas.microsoft.com/office/powerpoint/2010/main" val="948166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85" y="0"/>
            <a:ext cx="10976429" cy="6860269"/>
          </a:xfrm>
        </p:spPr>
      </p:pic>
    </p:spTree>
    <p:extLst>
      <p:ext uri="{BB962C8B-B14F-4D97-AF65-F5344CB8AC3E}">
        <p14:creationId xmlns:p14="http://schemas.microsoft.com/office/powerpoint/2010/main" val="2019395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03" y="35378"/>
            <a:ext cx="10916193" cy="6822622"/>
          </a:xfrm>
        </p:spPr>
      </p:pic>
    </p:spTree>
    <p:extLst>
      <p:ext uri="{BB962C8B-B14F-4D97-AF65-F5344CB8AC3E}">
        <p14:creationId xmlns:p14="http://schemas.microsoft.com/office/powerpoint/2010/main" val="174211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36" y="10545"/>
            <a:ext cx="10955927" cy="6847455"/>
          </a:xfrm>
        </p:spPr>
      </p:pic>
    </p:spTree>
    <p:extLst>
      <p:ext uri="{BB962C8B-B14F-4D97-AF65-F5344CB8AC3E}">
        <p14:creationId xmlns:p14="http://schemas.microsoft.com/office/powerpoint/2010/main" val="98570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57" y="9070"/>
            <a:ext cx="10958286" cy="6848930"/>
          </a:xfrm>
        </p:spPr>
      </p:pic>
    </p:spTree>
    <p:extLst>
      <p:ext uri="{BB962C8B-B14F-4D97-AF65-F5344CB8AC3E}">
        <p14:creationId xmlns:p14="http://schemas.microsoft.com/office/powerpoint/2010/main" val="168435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0"/>
            <a:ext cx="10972798" cy="6858000"/>
          </a:xfrm>
        </p:spPr>
      </p:pic>
    </p:spTree>
    <p:extLst>
      <p:ext uri="{BB962C8B-B14F-4D97-AF65-F5344CB8AC3E}">
        <p14:creationId xmlns:p14="http://schemas.microsoft.com/office/powerpoint/2010/main" val="212938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50800" dir="5400000" algn="ctr" rotWithShape="0">
              <a:schemeClr val="bg1"/>
            </a:outerShdw>
          </a:effectLst>
        </p:spPr>
        <p:txBody>
          <a:bodyPr/>
          <a:lstStyle/>
          <a:p>
            <a:r>
              <a:rPr lang="en-US" b="1" dirty="0" smtClean="0"/>
              <a:t>Now Let Me Show You!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>
            <a:outerShdw blurRad="50800" dist="50800" dir="5400000" algn="ctr" rotWithShape="0">
              <a:schemeClr val="bg1"/>
            </a:outerShdw>
          </a:effectLst>
        </p:spPr>
        <p:txBody>
          <a:bodyPr/>
          <a:lstStyle/>
          <a:p>
            <a:r>
              <a:rPr lang="en-US" b="1" dirty="0" smtClean="0"/>
              <a:t>To make things easier, we show audiences the notation that mineralogists and crystallographers </a:t>
            </a:r>
            <a:r>
              <a:rPr lang="en-US" b="1" dirty="0" smtClean="0"/>
              <a:t>use for </a:t>
            </a:r>
            <a:r>
              <a:rPr lang="en-US" b="1" dirty="0" smtClean="0"/>
              <a:t>showing atom positions.</a:t>
            </a:r>
          </a:p>
          <a:p>
            <a:r>
              <a:rPr lang="en-US" b="1" dirty="0" smtClean="0"/>
              <a:t>Let’s take a look at the structure of a common mineral, quartz.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8759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36" y="0"/>
            <a:ext cx="10955927" cy="6847455"/>
          </a:xfrm>
        </p:spPr>
      </p:pic>
    </p:spTree>
    <p:extLst>
      <p:ext uri="{BB962C8B-B14F-4D97-AF65-F5344CB8AC3E}">
        <p14:creationId xmlns:p14="http://schemas.microsoft.com/office/powerpoint/2010/main" val="119237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799" cy="6858000"/>
          </a:xfrm>
        </p:spPr>
      </p:pic>
    </p:spTree>
    <p:extLst>
      <p:ext uri="{BB962C8B-B14F-4D97-AF65-F5344CB8AC3E}">
        <p14:creationId xmlns:p14="http://schemas.microsoft.com/office/powerpoint/2010/main" val="125651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79" y="1473"/>
            <a:ext cx="10970442" cy="6856527"/>
          </a:xfrm>
        </p:spPr>
      </p:pic>
    </p:spTree>
    <p:extLst>
      <p:ext uri="{BB962C8B-B14F-4D97-AF65-F5344CB8AC3E}">
        <p14:creationId xmlns:p14="http://schemas.microsoft.com/office/powerpoint/2010/main" val="6867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79" y="0"/>
            <a:ext cx="10970442" cy="6856527"/>
          </a:xfrm>
        </p:spPr>
      </p:pic>
      <p:sp>
        <p:nvSpPr>
          <p:cNvPr id="5" name="TextBox 4"/>
          <p:cNvSpPr txBox="1"/>
          <p:nvPr/>
        </p:nvSpPr>
        <p:spPr>
          <a:xfrm>
            <a:off x="838200" y="1336910"/>
            <a:ext cx="2354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Looking Along Y-Axis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29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4" y="18142"/>
            <a:ext cx="10943771" cy="6839858"/>
          </a:xfrm>
        </p:spPr>
      </p:pic>
    </p:spTree>
    <p:extLst>
      <p:ext uri="{BB962C8B-B14F-4D97-AF65-F5344CB8AC3E}">
        <p14:creationId xmlns:p14="http://schemas.microsoft.com/office/powerpoint/2010/main" val="36034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79" y="1473"/>
            <a:ext cx="10970442" cy="6856527"/>
          </a:xfrm>
        </p:spPr>
      </p:pic>
    </p:spTree>
    <p:extLst>
      <p:ext uri="{BB962C8B-B14F-4D97-AF65-F5344CB8AC3E}">
        <p14:creationId xmlns:p14="http://schemas.microsoft.com/office/powerpoint/2010/main" val="161248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36" y="10545"/>
            <a:ext cx="10955927" cy="6847455"/>
          </a:xfrm>
        </p:spPr>
      </p:pic>
    </p:spTree>
    <p:extLst>
      <p:ext uri="{BB962C8B-B14F-4D97-AF65-F5344CB8AC3E}">
        <p14:creationId xmlns:p14="http://schemas.microsoft.com/office/powerpoint/2010/main" val="802174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57" y="9070"/>
            <a:ext cx="10958286" cy="6848930"/>
          </a:xfrm>
        </p:spPr>
      </p:pic>
    </p:spTree>
    <p:extLst>
      <p:ext uri="{BB962C8B-B14F-4D97-AF65-F5344CB8AC3E}">
        <p14:creationId xmlns:p14="http://schemas.microsoft.com/office/powerpoint/2010/main" val="2110787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114" y="18142"/>
            <a:ext cx="10943771" cy="6839858"/>
          </a:xfrm>
        </p:spPr>
      </p:pic>
    </p:spTree>
    <p:extLst>
      <p:ext uri="{BB962C8B-B14F-4D97-AF65-F5344CB8AC3E}">
        <p14:creationId xmlns:p14="http://schemas.microsoft.com/office/powerpoint/2010/main" val="662784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799" cy="6858000"/>
          </a:xfrm>
        </p:spPr>
      </p:pic>
    </p:spTree>
    <p:extLst>
      <p:ext uri="{BB962C8B-B14F-4D97-AF65-F5344CB8AC3E}">
        <p14:creationId xmlns:p14="http://schemas.microsoft.com/office/powerpoint/2010/main" val="202821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Animation Slides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38200" y="1429078"/>
            <a:ext cx="3366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EFF"/>
                </a:solidFill>
              </a:rPr>
              <a:t>Space Filling Model</a:t>
            </a:r>
            <a:endParaRPr lang="en-US" sz="2800" b="1" dirty="0">
              <a:solidFill>
                <a:srgbClr val="FFF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417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799" cy="6858000"/>
          </a:xfrm>
        </p:spPr>
      </p:pic>
    </p:spTree>
    <p:extLst>
      <p:ext uri="{BB962C8B-B14F-4D97-AF65-F5344CB8AC3E}">
        <p14:creationId xmlns:p14="http://schemas.microsoft.com/office/powerpoint/2010/main" val="60195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1"/>
          </a:xfrm>
        </p:spPr>
      </p:pic>
    </p:spTree>
    <p:extLst>
      <p:ext uri="{BB962C8B-B14F-4D97-AF65-F5344CB8AC3E}">
        <p14:creationId xmlns:p14="http://schemas.microsoft.com/office/powerpoint/2010/main" val="158625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57" y="0"/>
            <a:ext cx="10958286" cy="6848930"/>
          </a:xfrm>
        </p:spPr>
      </p:pic>
    </p:spTree>
    <p:extLst>
      <p:ext uri="{BB962C8B-B14F-4D97-AF65-F5344CB8AC3E}">
        <p14:creationId xmlns:p14="http://schemas.microsoft.com/office/powerpoint/2010/main" val="2067903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1"/>
          </a:xfrm>
        </p:spPr>
      </p:pic>
    </p:spTree>
    <p:extLst>
      <p:ext uri="{BB962C8B-B14F-4D97-AF65-F5344CB8AC3E}">
        <p14:creationId xmlns:p14="http://schemas.microsoft.com/office/powerpoint/2010/main" val="54173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43" y="-9072"/>
            <a:ext cx="10987314" cy="6867072"/>
          </a:xfrm>
        </p:spPr>
      </p:pic>
    </p:spTree>
    <p:extLst>
      <p:ext uri="{BB962C8B-B14F-4D97-AF65-F5344CB8AC3E}">
        <p14:creationId xmlns:p14="http://schemas.microsoft.com/office/powerpoint/2010/main" val="52520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1"/>
          </a:xfrm>
        </p:spPr>
      </p:pic>
    </p:spTree>
    <p:extLst>
      <p:ext uri="{BB962C8B-B14F-4D97-AF65-F5344CB8AC3E}">
        <p14:creationId xmlns:p14="http://schemas.microsoft.com/office/powerpoint/2010/main" val="208093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7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838200" y="1315234"/>
            <a:ext cx="23513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Looking Along Z-Axis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15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50800" dir="5400000" algn="ctr" rotWithShape="0">
              <a:schemeClr val="bg1"/>
            </a:outerShdw>
          </a:effectLst>
        </p:spPr>
        <p:txBody>
          <a:bodyPr/>
          <a:lstStyle/>
          <a:p>
            <a:r>
              <a:rPr lang="en-US" b="1" dirty="0" smtClean="0"/>
              <a:t>What Do We See?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>
            <a:outerShdw blurRad="50800" dist="50800" dir="5400000" algn="ctr" rotWithShape="0">
              <a:schemeClr val="bg1"/>
            </a:outerShdw>
          </a:effectLst>
        </p:spPr>
        <p:txBody>
          <a:bodyPr/>
          <a:lstStyle/>
          <a:p>
            <a:r>
              <a:rPr lang="en-US" b="1" dirty="0" smtClean="0"/>
              <a:t>Quartz has a very open structure, and is in 4-fold coordination with the oxygen atoms around it.</a:t>
            </a:r>
          </a:p>
          <a:p>
            <a:r>
              <a:rPr lang="en-US" b="1" dirty="0" smtClean="0"/>
              <a:t>Looking along the different axes, we can see that quartz has big channels that run through the crystal.</a:t>
            </a:r>
          </a:p>
          <a:p>
            <a:r>
              <a:rPr lang="en-US" b="1" dirty="0" smtClean="0"/>
              <a:t>Quartz has a density of ~2.65 grams per cubic centimeter.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1746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50800" dir="5400000" algn="ctr" rotWithShape="0">
              <a:schemeClr val="bg1"/>
            </a:outerShdw>
          </a:effectLst>
        </p:spPr>
        <p:txBody>
          <a:bodyPr/>
          <a:lstStyle/>
          <a:p>
            <a:r>
              <a:rPr lang="en-US" b="1" dirty="0" smtClean="0"/>
              <a:t>Now Let’s Look at the Density of Stishovite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896601" cy="4351338"/>
          </a:xfrm>
          <a:effectLst>
            <a:outerShdw blurRad="50800" dist="50800" dir="5400000" algn="ctr" rotWithShape="0">
              <a:schemeClr val="bg1"/>
            </a:outerShdw>
          </a:effectLst>
        </p:spPr>
        <p:txBody>
          <a:bodyPr/>
          <a:lstStyle/>
          <a:p>
            <a:r>
              <a:rPr lang="en-US" b="1" dirty="0" smtClean="0"/>
              <a:t>Stishovite is a higher-pressure phase of SiO</a:t>
            </a:r>
            <a:r>
              <a:rPr lang="en-US" b="1" baseline="-25000" dirty="0" smtClean="0"/>
              <a:t>2.</a:t>
            </a:r>
          </a:p>
          <a:p>
            <a:r>
              <a:rPr lang="en-US" b="1" dirty="0" smtClean="0"/>
              <a:t>It is found in shocked rocks and within the high-pressure environments of the Earth’s mantle.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8991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7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838200" y="1364343"/>
            <a:ext cx="24819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Looking Along X-Axis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79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7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1274618" y="2055813"/>
            <a:ext cx="2313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Add Bonds, Decrease Oxygen Sizes</a:t>
            </a:r>
            <a:r>
              <a:rPr lang="is-IS" dirty="0" smtClean="0">
                <a:solidFill>
                  <a:schemeClr val="bg1"/>
                </a:solidFill>
              </a:rPr>
              <a:t>…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52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799" cy="6858000"/>
          </a:xfrm>
        </p:spPr>
      </p:pic>
    </p:spTree>
    <p:extLst>
      <p:ext uri="{BB962C8B-B14F-4D97-AF65-F5344CB8AC3E}">
        <p14:creationId xmlns:p14="http://schemas.microsoft.com/office/powerpoint/2010/main" val="1897304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799" cy="6858000"/>
          </a:xfrm>
        </p:spPr>
      </p:pic>
    </p:spTree>
    <p:extLst>
      <p:ext uri="{BB962C8B-B14F-4D97-AF65-F5344CB8AC3E}">
        <p14:creationId xmlns:p14="http://schemas.microsoft.com/office/powerpoint/2010/main" val="116420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799" cy="6858000"/>
          </a:xfrm>
        </p:spPr>
      </p:pic>
    </p:spTree>
    <p:extLst>
      <p:ext uri="{BB962C8B-B14F-4D97-AF65-F5344CB8AC3E}">
        <p14:creationId xmlns:p14="http://schemas.microsoft.com/office/powerpoint/2010/main" val="188106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799" cy="6858000"/>
          </a:xfrm>
        </p:spPr>
      </p:pic>
    </p:spTree>
    <p:extLst>
      <p:ext uri="{BB962C8B-B14F-4D97-AF65-F5344CB8AC3E}">
        <p14:creationId xmlns:p14="http://schemas.microsoft.com/office/powerpoint/2010/main" val="117230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-1"/>
            <a:ext cx="10972800" cy="6858001"/>
          </a:xfrm>
        </p:spPr>
      </p:pic>
    </p:spTree>
    <p:extLst>
      <p:ext uri="{BB962C8B-B14F-4D97-AF65-F5344CB8AC3E}">
        <p14:creationId xmlns:p14="http://schemas.microsoft.com/office/powerpoint/2010/main" val="194176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57" y="9070"/>
            <a:ext cx="10958286" cy="6848930"/>
          </a:xfrm>
        </p:spPr>
      </p:pic>
    </p:spTree>
    <p:extLst>
      <p:ext uri="{BB962C8B-B14F-4D97-AF65-F5344CB8AC3E}">
        <p14:creationId xmlns:p14="http://schemas.microsoft.com/office/powerpoint/2010/main" val="85189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031"/>
            <a:ext cx="10972799" cy="6858000"/>
          </a:xfrm>
        </p:spPr>
      </p:pic>
    </p:spTree>
    <p:extLst>
      <p:ext uri="{BB962C8B-B14F-4D97-AF65-F5344CB8AC3E}">
        <p14:creationId xmlns:p14="http://schemas.microsoft.com/office/powerpoint/2010/main" val="1305754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57" y="9070"/>
            <a:ext cx="10958286" cy="6848930"/>
          </a:xfrm>
        </p:spPr>
      </p:pic>
      <p:sp>
        <p:nvSpPr>
          <p:cNvPr id="5" name="TextBox 4"/>
          <p:cNvSpPr txBox="1"/>
          <p:nvPr/>
        </p:nvSpPr>
        <p:spPr>
          <a:xfrm>
            <a:off x="838200" y="1371374"/>
            <a:ext cx="2540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Looking Along Y-Axis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235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343" y="0"/>
            <a:ext cx="10987314" cy="6867072"/>
          </a:xfrm>
        </p:spPr>
      </p:pic>
    </p:spTree>
    <p:extLst>
      <p:ext uri="{BB962C8B-B14F-4D97-AF65-F5344CB8AC3E}">
        <p14:creationId xmlns:p14="http://schemas.microsoft.com/office/powerpoint/2010/main" val="160623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7031"/>
            <a:ext cx="10972800" cy="6858001"/>
          </a:xfrm>
        </p:spPr>
      </p:pic>
    </p:spTree>
    <p:extLst>
      <p:ext uri="{BB962C8B-B14F-4D97-AF65-F5344CB8AC3E}">
        <p14:creationId xmlns:p14="http://schemas.microsoft.com/office/powerpoint/2010/main" val="163664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38" y="0"/>
            <a:ext cx="10962524" cy="6851578"/>
          </a:xfrm>
        </p:spPr>
      </p:pic>
    </p:spTree>
    <p:extLst>
      <p:ext uri="{BB962C8B-B14F-4D97-AF65-F5344CB8AC3E}">
        <p14:creationId xmlns:p14="http://schemas.microsoft.com/office/powerpoint/2010/main" val="89244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1"/>
          </a:xfrm>
        </p:spPr>
      </p:pic>
    </p:spTree>
    <p:extLst>
      <p:ext uri="{BB962C8B-B14F-4D97-AF65-F5344CB8AC3E}">
        <p14:creationId xmlns:p14="http://schemas.microsoft.com/office/powerpoint/2010/main" val="67270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-1"/>
            <a:ext cx="10972800" cy="6858001"/>
          </a:xfrm>
        </p:spPr>
      </p:pic>
    </p:spTree>
    <p:extLst>
      <p:ext uri="{BB962C8B-B14F-4D97-AF65-F5344CB8AC3E}">
        <p14:creationId xmlns:p14="http://schemas.microsoft.com/office/powerpoint/2010/main" val="14860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799" cy="6858000"/>
          </a:xfrm>
        </p:spPr>
      </p:pic>
    </p:spTree>
    <p:extLst>
      <p:ext uri="{BB962C8B-B14F-4D97-AF65-F5344CB8AC3E}">
        <p14:creationId xmlns:p14="http://schemas.microsoft.com/office/powerpoint/2010/main" val="76329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799" cy="6858000"/>
          </a:xfrm>
        </p:spPr>
      </p:pic>
    </p:spTree>
    <p:extLst>
      <p:ext uri="{BB962C8B-B14F-4D97-AF65-F5344CB8AC3E}">
        <p14:creationId xmlns:p14="http://schemas.microsoft.com/office/powerpoint/2010/main" val="7095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-1"/>
            <a:ext cx="10972800" cy="6858001"/>
          </a:xfrm>
        </p:spPr>
      </p:pic>
    </p:spTree>
    <p:extLst>
      <p:ext uri="{BB962C8B-B14F-4D97-AF65-F5344CB8AC3E}">
        <p14:creationId xmlns:p14="http://schemas.microsoft.com/office/powerpoint/2010/main" val="136869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799" cy="6858000"/>
          </a:xfrm>
        </p:spPr>
      </p:pic>
    </p:spTree>
    <p:extLst>
      <p:ext uri="{BB962C8B-B14F-4D97-AF65-F5344CB8AC3E}">
        <p14:creationId xmlns:p14="http://schemas.microsoft.com/office/powerpoint/2010/main" val="163068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-1"/>
            <a:ext cx="10972800" cy="6858001"/>
          </a:xfrm>
        </p:spPr>
      </p:pic>
    </p:spTree>
    <p:extLst>
      <p:ext uri="{BB962C8B-B14F-4D97-AF65-F5344CB8AC3E}">
        <p14:creationId xmlns:p14="http://schemas.microsoft.com/office/powerpoint/2010/main" val="53662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799" cy="6858000"/>
          </a:xfrm>
        </p:spPr>
      </p:pic>
    </p:spTree>
    <p:extLst>
      <p:ext uri="{BB962C8B-B14F-4D97-AF65-F5344CB8AC3E}">
        <p14:creationId xmlns:p14="http://schemas.microsoft.com/office/powerpoint/2010/main" val="60160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799" cy="6858000"/>
          </a:xfrm>
        </p:spPr>
      </p:pic>
      <p:sp>
        <p:nvSpPr>
          <p:cNvPr id="5" name="TextBox 4"/>
          <p:cNvSpPr txBox="1"/>
          <p:nvPr/>
        </p:nvSpPr>
        <p:spPr>
          <a:xfrm>
            <a:off x="838200" y="1400403"/>
            <a:ext cx="23077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Looking Along Z-Axis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91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50800" dir="5400000" algn="ctr" rotWithShape="0">
              <a:schemeClr val="bg1"/>
            </a:outerShdw>
          </a:effectLst>
        </p:spPr>
        <p:txBody>
          <a:bodyPr/>
          <a:lstStyle/>
          <a:p>
            <a:r>
              <a:rPr lang="en-US" b="1" dirty="0" smtClean="0"/>
              <a:t>What Do We See?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>
            <a:outerShdw blurRad="50800" dist="50800" dir="5400000" algn="ctr" rotWithShape="0">
              <a:schemeClr val="bg1"/>
            </a:outerShdw>
          </a:effectLst>
        </p:spPr>
        <p:txBody>
          <a:bodyPr/>
          <a:lstStyle/>
          <a:p>
            <a:r>
              <a:rPr lang="en-US" b="1" dirty="0" smtClean="0"/>
              <a:t>Stishovite has a much more densely packed structure, and is in </a:t>
            </a:r>
            <a:r>
              <a:rPr lang="en-US" b="1" dirty="0"/>
              <a:t>6</a:t>
            </a:r>
            <a:r>
              <a:rPr lang="en-US" b="1" dirty="0" smtClean="0"/>
              <a:t>-fold coordination with the oxygen atoms around it.</a:t>
            </a:r>
          </a:p>
          <a:p>
            <a:r>
              <a:rPr lang="en-US" b="1" dirty="0" smtClean="0"/>
              <a:t>We can see some channels running through the crystal structure, namely along Z, but the structure is much more dense.</a:t>
            </a:r>
          </a:p>
          <a:p>
            <a:r>
              <a:rPr lang="en-US" b="1" dirty="0" smtClean="0"/>
              <a:t>The lack of big channels and the larger coordination results in an increase in density.</a:t>
            </a:r>
          </a:p>
          <a:p>
            <a:r>
              <a:rPr lang="en-US" b="1" dirty="0" smtClean="0"/>
              <a:t>Density of Stishovite is ~4.35 grams per cubic </a:t>
            </a:r>
            <a:r>
              <a:rPr lang="en-US" b="1" dirty="0" smtClean="0"/>
              <a:t>centimeter, compared to ~2.65 for quartz.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5629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46" y="0"/>
            <a:ext cx="10983307" cy="6864567"/>
          </a:xfrm>
        </p:spPr>
      </p:pic>
    </p:spTree>
    <p:extLst>
      <p:ext uri="{BB962C8B-B14F-4D97-AF65-F5344CB8AC3E}">
        <p14:creationId xmlns:p14="http://schemas.microsoft.com/office/powerpoint/2010/main" val="20646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50800" dir="5400000" algn="ctr" rotWithShape="0">
              <a:schemeClr val="bg1"/>
            </a:outerShdw>
          </a:effectLst>
        </p:spPr>
        <p:txBody>
          <a:bodyPr/>
          <a:lstStyle/>
          <a:p>
            <a:r>
              <a:rPr lang="en-US" b="1" dirty="0" smtClean="0"/>
              <a:t>Implementations So Far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>
            <a:outerShdw blurRad="50800" dist="50800" dir="5400000" algn="ctr" rotWithShape="0">
              <a:schemeClr val="bg1"/>
            </a:outerShdw>
          </a:effectLst>
        </p:spPr>
        <p:txBody>
          <a:bodyPr/>
          <a:lstStyle/>
          <a:p>
            <a:r>
              <a:rPr lang="en-US" b="1" dirty="0" smtClean="0"/>
              <a:t>We have shown presentations like this in the 3D Marston Exploration Theatre, where the theatre software lets us fly through the crystal.</a:t>
            </a:r>
          </a:p>
          <a:p>
            <a:r>
              <a:rPr lang="en-US" b="1" dirty="0" smtClean="0"/>
              <a:t>Seems to </a:t>
            </a:r>
            <a:r>
              <a:rPr lang="en-US" b="1" dirty="0" smtClean="0"/>
              <a:t>be</a:t>
            </a:r>
            <a:r>
              <a:rPr lang="en-US" b="1" dirty="0" smtClean="0"/>
              <a:t> successful </a:t>
            </a:r>
            <a:r>
              <a:rPr lang="en-US" b="1" dirty="0" smtClean="0"/>
              <a:t>with higher age groups, but we want to aim for more family-oriented audiences.</a:t>
            </a:r>
          </a:p>
          <a:p>
            <a:r>
              <a:rPr lang="en-US" b="1" dirty="0" smtClean="0"/>
              <a:t>People seem to be initially drawn in with the “wow-factor” of the 3D software in rendering the </a:t>
            </a:r>
            <a:r>
              <a:rPr lang="en-US" b="1" dirty="0" smtClean="0"/>
              <a:t>minerals, but we can do more to keep the presentations more entertaining.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56144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50800" dir="5400000" algn="ctr" rotWithShape="0">
              <a:schemeClr val="bg1"/>
            </a:outerShdw>
          </a:effectLst>
        </p:spPr>
        <p:txBody>
          <a:bodyPr/>
          <a:lstStyle/>
          <a:p>
            <a:r>
              <a:rPr lang="en-US" b="1" dirty="0" smtClean="0"/>
              <a:t>Future Application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>
            <a:outerShdw blurRad="50800" dist="50800" dir="5400000" algn="ctr" rotWithShape="0">
              <a:schemeClr val="bg1"/>
            </a:outerShdw>
          </a:effectLst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b="1" dirty="0" smtClean="0"/>
              <a:t>We have to make presentations more kid-friendly.</a:t>
            </a:r>
          </a:p>
          <a:p>
            <a:pPr lvl="1">
              <a:lnSpc>
                <a:spcPct val="120000"/>
              </a:lnSpc>
            </a:pPr>
            <a:r>
              <a:rPr lang="en-US" b="1" dirty="0" smtClean="0"/>
              <a:t>Make the concepts more accessible to kids, and keep their attention.</a:t>
            </a:r>
          </a:p>
          <a:p>
            <a:pPr>
              <a:lnSpc>
                <a:spcPct val="120000"/>
              </a:lnSpc>
            </a:pPr>
            <a:r>
              <a:rPr lang="en-US" b="1" dirty="0" smtClean="0"/>
              <a:t>We can potentially use this software in Geology-101 and Mineralogy classes, where students can learn about some of the different macroscopic attributes determined by it’s microscopic properties.</a:t>
            </a:r>
          </a:p>
          <a:p>
            <a:pPr>
              <a:lnSpc>
                <a:spcPct val="120000"/>
              </a:lnSpc>
            </a:pPr>
            <a:r>
              <a:rPr lang="en-US" b="1" dirty="0" smtClean="0"/>
              <a:t>Ultimately, we want to be able to zoom to different places over the Earth and look at different rocks and surfaces.</a:t>
            </a:r>
          </a:p>
          <a:p>
            <a:pPr lvl="1">
              <a:lnSpc>
                <a:spcPct val="120000"/>
              </a:lnSpc>
            </a:pPr>
            <a:r>
              <a:rPr lang="en-US" b="1" dirty="0" smtClean="0"/>
              <a:t>Could expand to a solar system scale, where we can look at ice structures in the moons of the outer solar system.</a:t>
            </a:r>
          </a:p>
        </p:txBody>
      </p:sp>
    </p:spTree>
    <p:extLst>
      <p:ext uri="{BB962C8B-B14F-4D97-AF65-F5344CB8AC3E}">
        <p14:creationId xmlns:p14="http://schemas.microsoft.com/office/powerpoint/2010/main" val="7274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50800" dir="5400000" algn="ctr" rotWithShape="0">
              <a:schemeClr val="bg1"/>
            </a:outerShdw>
          </a:effectLst>
        </p:spPr>
        <p:txBody>
          <a:bodyPr/>
          <a:lstStyle/>
          <a:p>
            <a:r>
              <a:rPr lang="en-US" b="1" dirty="0" smtClean="0"/>
              <a:t>Acknowledgements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616514" cy="4351338"/>
          </a:xfrm>
          <a:effectLst>
            <a:outerShdw blurRad="50800" dist="50800" dir="5400000" algn="ctr" rotWithShape="0">
              <a:schemeClr val="bg1"/>
            </a:outerShdw>
          </a:effectLst>
        </p:spPr>
        <p:txBody>
          <a:bodyPr/>
          <a:lstStyle/>
          <a:p>
            <a:r>
              <a:rPr lang="en-US" b="1" dirty="0" smtClean="0"/>
              <a:t>ASU-NASA SpaceGrant, for being Champs and providing students with such amazing </a:t>
            </a:r>
            <a:r>
              <a:rPr lang="en-US" b="1" dirty="0" smtClean="0"/>
              <a:t>opportunities.</a:t>
            </a:r>
            <a:endParaRPr lang="en-US" b="1" dirty="0" smtClean="0"/>
          </a:p>
          <a:p>
            <a:r>
              <a:rPr lang="en-US" b="1" dirty="0" smtClean="0"/>
              <a:t>My SpaceGrant Mentors, Dr. Tom Sharp and Dr. Dan Shim, for being Saints and letting me do some really fun and rewarding research.</a:t>
            </a:r>
          </a:p>
          <a:p>
            <a:r>
              <a:rPr lang="en-US" b="1" dirty="0" smtClean="0"/>
              <a:t>My fellow SpaceGrant Fellows, for being Bros and an awesome community of friends.</a:t>
            </a:r>
          </a:p>
          <a:p>
            <a:r>
              <a:rPr lang="en-US" b="1" dirty="0" smtClean="0"/>
              <a:t>My girlfriend Brooke, for being a Boss and doing everything I can’t.</a:t>
            </a:r>
          </a:p>
          <a:p>
            <a:pPr lvl="1"/>
            <a:r>
              <a:rPr lang="en-US" b="1" dirty="0" smtClean="0"/>
              <a:t>She couldn’t be here today, she won $1000 from the School of Earth and Space Exploration to go restore register boxes in caves around Payson</a:t>
            </a:r>
            <a:r>
              <a:rPr lang="is-IS" b="1" dirty="0" smtClean="0"/>
              <a:t>… You know, cause she’s a Boss!</a:t>
            </a:r>
            <a:endParaRPr lang="en-US" b="1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648639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50800" dir="5400000" algn="ctr" rotWithShape="0">
              <a:schemeClr val="bg1"/>
            </a:outerShdw>
          </a:effectLst>
        </p:spPr>
        <p:txBody>
          <a:bodyPr/>
          <a:lstStyle/>
          <a:p>
            <a:r>
              <a:rPr lang="en-US" b="1" dirty="0" smtClean="0"/>
              <a:t>Thank you! Questions?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68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79" y="0"/>
            <a:ext cx="10972799" cy="6858000"/>
          </a:xfrm>
        </p:spPr>
      </p:pic>
    </p:spTree>
    <p:extLst>
      <p:ext uri="{BB962C8B-B14F-4D97-AF65-F5344CB8AC3E}">
        <p14:creationId xmlns:p14="http://schemas.microsoft.com/office/powerpoint/2010/main" val="594967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799" cy="6858000"/>
          </a:xfrm>
        </p:spPr>
      </p:pic>
    </p:spTree>
    <p:extLst>
      <p:ext uri="{BB962C8B-B14F-4D97-AF65-F5344CB8AC3E}">
        <p14:creationId xmlns:p14="http://schemas.microsoft.com/office/powerpoint/2010/main" val="179350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1004</TotalTime>
  <Words>650</Words>
  <Application>Microsoft Macintosh PowerPoint</Application>
  <PresentationFormat>Widescreen</PresentationFormat>
  <Paragraphs>53</Paragraphs>
  <Slides>73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77" baseType="lpstr">
      <vt:lpstr>Calibri</vt:lpstr>
      <vt:lpstr>Calibri Light</vt:lpstr>
      <vt:lpstr>Arial</vt:lpstr>
      <vt:lpstr>Office Theme</vt:lpstr>
      <vt:lpstr>Visualizing Macro- and Microscopic Properties of Minerals Using Crystal Maker</vt:lpstr>
      <vt:lpstr>Introduction</vt:lpstr>
      <vt:lpstr>Now Let Me Show You!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 Can Show Other Concepts Too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 We See?</vt:lpstr>
      <vt:lpstr>Now Let’s Look at the Density of Stishovite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Do We See?</vt:lpstr>
      <vt:lpstr>Implementations So Far</vt:lpstr>
      <vt:lpstr>Future Application</vt:lpstr>
      <vt:lpstr>Acknowledgements</vt:lpstr>
      <vt:lpstr>Thank you! 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Visualizing Macro- and Microscopic Properties of Minerals Using Crystal Maker</dc:title>
  <dc:creator>Mark Williamson</dc:creator>
  <cp:lastModifiedBy>Mark Williamson</cp:lastModifiedBy>
  <cp:revision>32</cp:revision>
  <dcterms:created xsi:type="dcterms:W3CDTF">2016-04-09T20:11:48Z</dcterms:created>
  <dcterms:modified xsi:type="dcterms:W3CDTF">2016-04-11T05:39:50Z</dcterms:modified>
</cp:coreProperties>
</file>